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60" r:id="rId5"/>
    <p:sldId id="268" r:id="rId6"/>
    <p:sldId id="269" r:id="rId7"/>
    <p:sldId id="270" r:id="rId8"/>
    <p:sldId id="261" r:id="rId9"/>
    <p:sldId id="271" r:id="rId10"/>
    <p:sldId id="272" r:id="rId11"/>
    <p:sldId id="262" r:id="rId12"/>
    <p:sldId id="273" r:id="rId13"/>
    <p:sldId id="274" r:id="rId14"/>
    <p:sldId id="275" r:id="rId15"/>
    <p:sldId id="276" r:id="rId16"/>
    <p:sldId id="267"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3/16/2020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4514"/>
            <a:ext cx="7772400" cy="1470025"/>
          </a:xfrm>
        </p:spPr>
        <p:txBody>
          <a:bodyPr/>
          <a:lstStyle/>
          <a:p>
            <a:r>
              <a:rPr lang="ar-SA" dirty="0" smtClean="0">
                <a:solidFill>
                  <a:srgbClr val="FF0000"/>
                </a:solidFill>
              </a:rPr>
              <a:t>الفصل الثالث</a:t>
            </a:r>
            <a:br>
              <a:rPr lang="ar-SA" dirty="0" smtClean="0">
                <a:solidFill>
                  <a:srgbClr val="FF0000"/>
                </a:solidFill>
              </a:rPr>
            </a:br>
            <a:r>
              <a:rPr lang="ar-SA" dirty="0" smtClean="0">
                <a:solidFill>
                  <a:srgbClr val="FF0000"/>
                </a:solidFill>
              </a:rPr>
              <a:t>برنامج العروض التقديمية</a:t>
            </a:r>
            <a:endParaRPr lang="ar-EG" dirty="0">
              <a:solidFill>
                <a:srgbClr val="FF0000"/>
              </a:solidFill>
            </a:endParaRPr>
          </a:p>
        </p:txBody>
      </p:sp>
      <p:sp>
        <p:nvSpPr>
          <p:cNvPr id="3" name="Subtitle 2"/>
          <p:cNvSpPr>
            <a:spLocks noGrp="1"/>
          </p:cNvSpPr>
          <p:nvPr>
            <p:ph type="subTitle" idx="1"/>
          </p:nvPr>
        </p:nvSpPr>
        <p:spPr>
          <a:xfrm>
            <a:off x="762000" y="1905000"/>
            <a:ext cx="7543800" cy="4419600"/>
          </a:xfrm>
        </p:spPr>
        <p:txBody>
          <a:bodyPr>
            <a:normAutofit fontScale="70000" lnSpcReduction="20000"/>
          </a:bodyPr>
          <a:lstStyle/>
          <a:p>
            <a:r>
              <a:rPr lang="en-US" dirty="0" smtClean="0"/>
              <a:t>:</a:t>
            </a:r>
            <a:r>
              <a:rPr lang="ar-SA" sz="4400" dirty="0" smtClean="0">
                <a:solidFill>
                  <a:schemeClr val="tx1"/>
                </a:solidFill>
                <a:latin typeface="+mj-lt"/>
                <a:ea typeface="+mj-ea"/>
                <a:cs typeface="+mj-cs"/>
              </a:rPr>
              <a:t>1- </a:t>
            </a:r>
            <a:r>
              <a:rPr lang="ar-SA" sz="4400" dirty="0" smtClean="0">
                <a:solidFill>
                  <a:schemeClr val="tx2">
                    <a:lumMod val="40000"/>
                    <a:lumOff val="60000"/>
                  </a:schemeClr>
                </a:solidFill>
                <a:latin typeface="+mj-lt"/>
                <a:ea typeface="+mj-ea"/>
                <a:cs typeface="+mj-cs"/>
              </a:rPr>
              <a:t>مفهوم برنامج العروض التقديمية</a:t>
            </a:r>
            <a:endParaRPr lang="ar-SA" sz="4400" dirty="0">
              <a:solidFill>
                <a:schemeClr val="tx2">
                  <a:lumMod val="40000"/>
                  <a:lumOff val="60000"/>
                </a:schemeClr>
              </a:solidFill>
              <a:latin typeface="+mj-lt"/>
              <a:ea typeface="+mj-ea"/>
              <a:cs typeface="+mj-cs"/>
            </a:endParaRPr>
          </a:p>
          <a:p>
            <a:pPr rtl="1"/>
            <a:r>
              <a:rPr lang="ar-SA" sz="4400" dirty="0" smtClean="0">
                <a:solidFill>
                  <a:schemeClr val="tx1"/>
                </a:solidFill>
                <a:latin typeface="+mj-lt"/>
                <a:ea typeface="+mj-ea"/>
                <a:cs typeface="+mj-cs"/>
              </a:rPr>
              <a:t>يعرف العرض التقديمي بأنه أداة للعرض يستخدمها كثير من المحاضرين والمعلمين ورجال الأعمال والعلماء في مؤتمراتهم العلمية لتقديم تصوص عالية الجودة من حيث المحتوى والطريقة، جيث يضاف إليها الصور الثابتة والمتحركة والأصوات والألوان المتنوعة لتوضيح النقاط الأساسية والهامة أثناء العرض، ويتم عرضها من خلال شاشات كمبيوتر أو من خلال شاشة كبيرة باستخدام</a:t>
            </a:r>
            <a:r>
              <a:rPr lang="en-US" sz="4400" dirty="0">
                <a:solidFill>
                  <a:schemeClr val="tx1"/>
                </a:solidFill>
              </a:rPr>
              <a:t> Data Projector</a:t>
            </a:r>
            <a:r>
              <a:rPr lang="ar-SA" sz="4400" dirty="0" smtClean="0">
                <a:solidFill>
                  <a:schemeClr val="tx1"/>
                </a:solidFill>
                <a:latin typeface="+mj-lt"/>
                <a:ea typeface="+mj-ea"/>
                <a:cs typeface="+mj-cs"/>
              </a:rPr>
              <a:t> أو يمكن طباعتها على أوراق شفافة لعرضها على جهاز عرض </a:t>
            </a:r>
            <a:r>
              <a:rPr lang="en-US" sz="4400" dirty="0" smtClean="0">
                <a:solidFill>
                  <a:schemeClr val="tx1"/>
                </a:solidFill>
                <a:latin typeface="+mj-lt"/>
                <a:ea typeface="+mj-ea"/>
                <a:cs typeface="+mj-cs"/>
              </a:rPr>
              <a:t> </a:t>
            </a:r>
            <a:r>
              <a:rPr lang="ar-SA" sz="4400" dirty="0" smtClean="0">
                <a:solidFill>
                  <a:schemeClr val="tx1"/>
                </a:solidFill>
                <a:latin typeface="+mj-lt"/>
                <a:ea typeface="+mj-ea"/>
                <a:cs typeface="+mj-cs"/>
              </a:rPr>
              <a:t>الشفافيات.</a:t>
            </a:r>
            <a:endParaRPr lang="ar-SA" dirty="0" smtClean="0"/>
          </a:p>
          <a:p>
            <a:r>
              <a:rPr lang="en-US" dirty="0" smtClean="0"/>
              <a:t> </a:t>
            </a:r>
            <a:endParaRPr lang="ar-SA" dirty="0" smtClean="0"/>
          </a:p>
          <a:p>
            <a:endParaRPr lang="ar-EG" dirty="0"/>
          </a:p>
        </p:txBody>
      </p:sp>
    </p:spTree>
    <p:extLst>
      <p:ext uri="{BB962C8B-B14F-4D97-AF65-F5344CB8AC3E}">
        <p14:creationId xmlns:p14="http://schemas.microsoft.com/office/powerpoint/2010/main" val="40572438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09600"/>
            <a:ext cx="8153400" cy="5638800"/>
          </a:xfrm>
        </p:spPr>
        <p:txBody>
          <a:bodyPr>
            <a:noAutofit/>
          </a:bodyPr>
          <a:lstStyle/>
          <a:p>
            <a:pPr rtl="1"/>
            <a:r>
              <a:rPr lang="ar-SA" sz="3700" b="1" dirty="0" smtClean="0">
                <a:solidFill>
                  <a:srgbClr val="FF0000"/>
                </a:solidFill>
                <a:latin typeface="+mj-lt"/>
                <a:ea typeface="+mj-ea"/>
                <a:cs typeface="+mj-cs"/>
              </a:rPr>
              <a:t>5- كيفية تشغيل برنامج </a:t>
            </a:r>
            <a:r>
              <a:rPr lang="en-US" sz="3700" b="1" dirty="0" smtClean="0">
                <a:solidFill>
                  <a:srgbClr val="FF0000"/>
                </a:solidFill>
                <a:latin typeface="+mj-lt"/>
                <a:ea typeface="+mj-ea"/>
                <a:cs typeface="+mj-cs"/>
              </a:rPr>
              <a:t>PowerPoint</a:t>
            </a:r>
            <a:endParaRPr lang="ar-SA" sz="3700" b="1" dirty="0" smtClean="0">
              <a:solidFill>
                <a:srgbClr val="FF0000"/>
              </a:solidFill>
              <a:latin typeface="+mj-lt"/>
              <a:ea typeface="+mj-ea"/>
              <a:cs typeface="+mj-cs"/>
            </a:endParaRPr>
          </a:p>
          <a:p>
            <a:r>
              <a:rPr lang="ar-SA" sz="3700" dirty="0" smtClean="0">
                <a:solidFill>
                  <a:schemeClr val="tx1"/>
                </a:solidFill>
                <a:latin typeface="+mj-lt"/>
                <a:ea typeface="+mj-ea"/>
                <a:cs typeface="+mj-cs"/>
              </a:rPr>
              <a:t>يتم البدء في تشغيل برنامج العروض التقديمية بعد طرق هي</a:t>
            </a:r>
            <a:r>
              <a:rPr lang="ar-SA" sz="3700" dirty="0" smtClean="0">
                <a:solidFill>
                  <a:schemeClr val="tx1"/>
                </a:solidFill>
                <a:latin typeface="+mj-lt"/>
                <a:ea typeface="+mj-ea"/>
                <a:cs typeface="+mj-cs"/>
              </a:rPr>
              <a:t>: </a:t>
            </a:r>
            <a:endParaRPr lang="ar-SA" sz="3700" dirty="0">
              <a:solidFill>
                <a:schemeClr val="tx1"/>
              </a:solidFill>
              <a:latin typeface="+mj-lt"/>
              <a:ea typeface="+mj-ea"/>
              <a:cs typeface="+mj-cs"/>
            </a:endParaRPr>
          </a:p>
          <a:p>
            <a:pPr marL="571500" indent="-571500" algn="r" rtl="1">
              <a:buFontTx/>
              <a:buChar char="-"/>
            </a:pPr>
            <a:r>
              <a:rPr lang="ar-SA" sz="3700" dirty="0" smtClean="0">
                <a:solidFill>
                  <a:schemeClr val="tx1"/>
                </a:solidFill>
                <a:latin typeface="+mj-lt"/>
                <a:ea typeface="+mj-ea"/>
                <a:cs typeface="+mj-cs"/>
              </a:rPr>
              <a:t>بالضغط المزدوج على أيقونة</a:t>
            </a:r>
            <a:r>
              <a:rPr lang="en-US" sz="3700" b="1" dirty="0" smtClean="0">
                <a:solidFill>
                  <a:srgbClr val="FF0000"/>
                </a:solidFill>
              </a:rPr>
              <a:t>PowerPoint</a:t>
            </a:r>
            <a:r>
              <a:rPr lang="ar-SA" sz="3700" b="1" dirty="0" smtClean="0">
                <a:solidFill>
                  <a:srgbClr val="FF0000"/>
                </a:solidFill>
              </a:rPr>
              <a:t> </a:t>
            </a:r>
            <a:r>
              <a:rPr lang="ar-SA" sz="3700" dirty="0">
                <a:solidFill>
                  <a:schemeClr val="tx1"/>
                </a:solidFill>
                <a:latin typeface="+mj-lt"/>
                <a:ea typeface="+mj-ea"/>
                <a:cs typeface="+mj-cs"/>
              </a:rPr>
              <a:t>من على سطح </a:t>
            </a:r>
            <a:r>
              <a:rPr lang="ar-SA" sz="3700" dirty="0" smtClean="0">
                <a:solidFill>
                  <a:schemeClr val="tx1"/>
                </a:solidFill>
                <a:latin typeface="+mj-lt"/>
                <a:ea typeface="+mj-ea"/>
                <a:cs typeface="+mj-cs"/>
              </a:rPr>
              <a:t>المكتب باستخدام الزر الأيسر من الماوس </a:t>
            </a:r>
            <a:r>
              <a:rPr lang="ar-SA" sz="3700" dirty="0" smtClean="0">
                <a:solidFill>
                  <a:schemeClr val="tx1"/>
                </a:solidFill>
                <a:latin typeface="+mj-lt"/>
                <a:ea typeface="+mj-ea"/>
                <a:cs typeface="+mj-cs"/>
              </a:rPr>
              <a:t>. </a:t>
            </a:r>
          </a:p>
          <a:p>
            <a:pPr rtl="1"/>
            <a:r>
              <a:rPr lang="ar-SA" sz="3700" dirty="0" smtClean="0">
                <a:solidFill>
                  <a:schemeClr val="tx1"/>
                </a:solidFill>
                <a:latin typeface="+mj-lt"/>
                <a:ea typeface="+mj-ea"/>
                <a:cs typeface="+mj-cs"/>
              </a:rPr>
              <a:t>أو</a:t>
            </a:r>
          </a:p>
          <a:p>
            <a:pPr algn="r" rtl="1"/>
            <a:endParaRPr lang="ar-SA" sz="3700" dirty="0" smtClean="0">
              <a:solidFill>
                <a:schemeClr val="tx1"/>
              </a:solidFill>
              <a:latin typeface="+mj-lt"/>
              <a:ea typeface="+mj-ea"/>
              <a:cs typeface="+mj-cs"/>
            </a:endParaRPr>
          </a:p>
          <a:p>
            <a:pPr algn="r" rtl="1"/>
            <a:endParaRPr lang="ar-SA" sz="3700" dirty="0" smtClean="0">
              <a:solidFill>
                <a:schemeClr val="tx1"/>
              </a:solidFill>
              <a:latin typeface="+mj-lt"/>
              <a:ea typeface="+mj-ea"/>
              <a:cs typeface="+mj-cs"/>
            </a:endParaRPr>
          </a:p>
          <a:p>
            <a:pPr algn="r" rtl="1"/>
            <a:endParaRPr lang="ar-EG" sz="3700" dirty="0">
              <a:solidFill>
                <a:schemeClr val="tx1"/>
              </a:solidFill>
              <a:latin typeface="+mj-lt"/>
              <a:ea typeface="+mj-ea"/>
              <a:cs typeface="+mj-cs"/>
            </a:endParaRPr>
          </a:p>
        </p:txBody>
      </p:sp>
    </p:spTree>
    <p:extLst>
      <p:ext uri="{BB962C8B-B14F-4D97-AF65-F5344CB8AC3E}">
        <p14:creationId xmlns:p14="http://schemas.microsoft.com/office/powerpoint/2010/main" val="7124072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09600"/>
            <a:ext cx="8153400" cy="5638800"/>
          </a:xfrm>
        </p:spPr>
        <p:txBody>
          <a:bodyPr>
            <a:noAutofit/>
          </a:bodyPr>
          <a:lstStyle/>
          <a:p>
            <a:pPr marL="571500" indent="-571500" algn="r" rtl="1">
              <a:buFontTx/>
              <a:buChar char="-"/>
            </a:pPr>
            <a:r>
              <a:rPr lang="ar-SA" sz="3700" dirty="0" smtClean="0">
                <a:solidFill>
                  <a:schemeClr val="tx1"/>
                </a:solidFill>
                <a:latin typeface="+mj-lt"/>
                <a:ea typeface="+mj-ea"/>
                <a:cs typeface="+mj-cs"/>
              </a:rPr>
              <a:t>باستخدام قائمة ابدأ </a:t>
            </a:r>
            <a:r>
              <a:rPr lang="en-US" sz="3700" dirty="0" smtClean="0">
                <a:solidFill>
                  <a:schemeClr val="tx1"/>
                </a:solidFill>
                <a:latin typeface="+mj-lt"/>
                <a:ea typeface="+mj-ea"/>
                <a:cs typeface="+mj-cs"/>
              </a:rPr>
              <a:t>Start</a:t>
            </a:r>
            <a:r>
              <a:rPr lang="ar-SA" sz="3700" dirty="0" smtClean="0">
                <a:solidFill>
                  <a:schemeClr val="tx1"/>
                </a:solidFill>
                <a:latin typeface="+mj-lt"/>
                <a:ea typeface="+mj-ea"/>
                <a:cs typeface="+mj-cs"/>
              </a:rPr>
              <a:t>.</a:t>
            </a:r>
          </a:p>
          <a:p>
            <a:pPr marL="571500" indent="-571500" algn="r" rtl="1">
              <a:buFontTx/>
              <a:buChar char="-"/>
            </a:pPr>
            <a:r>
              <a:rPr lang="ar-SA" sz="3700" dirty="0" smtClean="0">
                <a:solidFill>
                  <a:schemeClr val="tx1"/>
                </a:solidFill>
                <a:latin typeface="+mj-lt"/>
                <a:ea typeface="+mj-ea"/>
                <a:cs typeface="+mj-cs"/>
              </a:rPr>
              <a:t>بالنقر على قائمة</a:t>
            </a:r>
            <a:r>
              <a:rPr lang="en-US" sz="3700" dirty="0">
                <a:solidFill>
                  <a:schemeClr val="tx1"/>
                </a:solidFill>
              </a:rPr>
              <a:t> </a:t>
            </a:r>
            <a:r>
              <a:rPr lang="en-US" sz="3700" dirty="0" smtClean="0">
                <a:solidFill>
                  <a:schemeClr val="tx1"/>
                </a:solidFill>
              </a:rPr>
              <a:t>Start</a:t>
            </a:r>
            <a:r>
              <a:rPr lang="ar-SA" sz="3700" dirty="0" smtClean="0">
                <a:solidFill>
                  <a:schemeClr val="tx1"/>
                </a:solidFill>
              </a:rPr>
              <a:t>تظهر القائمة.</a:t>
            </a:r>
          </a:p>
          <a:p>
            <a:pPr marL="571500" indent="-571500" algn="r" rtl="1">
              <a:buFontTx/>
              <a:buChar char="-"/>
            </a:pPr>
            <a:r>
              <a:rPr lang="ar-SA" sz="3700" dirty="0" smtClean="0">
                <a:solidFill>
                  <a:schemeClr val="tx1"/>
                </a:solidFill>
              </a:rPr>
              <a:t>يتم تحريك مؤشر الماوس لاختيار برامج </a:t>
            </a:r>
            <a:r>
              <a:rPr lang="en-US" sz="3700" dirty="0" smtClean="0">
                <a:solidFill>
                  <a:schemeClr val="tx1"/>
                </a:solidFill>
              </a:rPr>
              <a:t>Programs</a:t>
            </a:r>
            <a:r>
              <a:rPr lang="ar-SA" sz="3700" dirty="0" smtClean="0">
                <a:solidFill>
                  <a:schemeClr val="tx1"/>
                </a:solidFill>
              </a:rPr>
              <a:t> فتظهر القائمة الفرعية بأسماء البرامج المتاحة.</a:t>
            </a:r>
          </a:p>
          <a:p>
            <a:pPr marL="571500" indent="-571500" algn="r" rtl="1">
              <a:buFontTx/>
              <a:buChar char="-"/>
            </a:pPr>
            <a:r>
              <a:rPr lang="ar-SA" sz="3700" dirty="0" smtClean="0">
                <a:solidFill>
                  <a:schemeClr val="tx1"/>
                </a:solidFill>
                <a:latin typeface="+mj-lt"/>
                <a:ea typeface="+mj-ea"/>
                <a:cs typeface="+mj-cs"/>
              </a:rPr>
              <a:t>يتم تحريك مؤشر الماوس لاختيار برنامج العروض التقديمية </a:t>
            </a:r>
            <a:r>
              <a:rPr lang="en-US" sz="3700" dirty="0" smtClean="0">
                <a:solidFill>
                  <a:schemeClr val="tx1"/>
                </a:solidFill>
                <a:latin typeface="+mj-lt"/>
                <a:ea typeface="+mj-ea"/>
                <a:cs typeface="+mj-cs"/>
              </a:rPr>
              <a:t>Microsoft PowerPoint</a:t>
            </a:r>
            <a:r>
              <a:rPr lang="ar-SA" sz="3700" dirty="0" smtClean="0">
                <a:solidFill>
                  <a:schemeClr val="tx1"/>
                </a:solidFill>
                <a:latin typeface="+mj-lt"/>
                <a:ea typeface="+mj-ea"/>
                <a:cs typeface="+mj-cs"/>
              </a:rPr>
              <a:t>.</a:t>
            </a:r>
          </a:p>
          <a:p>
            <a:pPr marL="571500" indent="-571500" algn="r" rtl="1">
              <a:buFontTx/>
              <a:buChar char="-"/>
            </a:pPr>
            <a:r>
              <a:rPr lang="ar-SA" sz="3700" dirty="0" smtClean="0">
                <a:solidFill>
                  <a:schemeClr val="tx1"/>
                </a:solidFill>
                <a:latin typeface="+mj-lt"/>
                <a:ea typeface="+mj-ea"/>
                <a:cs typeface="+mj-cs"/>
              </a:rPr>
              <a:t>يتم النقر على المفتاح الأيسر للماوس فيبدأ تشغيل البرنامج، فتظهر شاشة العروض التقديمية.</a:t>
            </a:r>
          </a:p>
          <a:p>
            <a:pPr algn="r" rtl="1"/>
            <a:endParaRPr lang="ar-SA" sz="3700" dirty="0" smtClean="0">
              <a:solidFill>
                <a:schemeClr val="tx1"/>
              </a:solidFill>
              <a:latin typeface="+mj-lt"/>
              <a:ea typeface="+mj-ea"/>
              <a:cs typeface="+mj-cs"/>
            </a:endParaRPr>
          </a:p>
          <a:p>
            <a:pPr algn="r" rtl="1"/>
            <a:endParaRPr lang="ar-EG" sz="3700" dirty="0">
              <a:solidFill>
                <a:schemeClr val="tx1"/>
              </a:solidFill>
              <a:latin typeface="+mj-lt"/>
              <a:ea typeface="+mj-ea"/>
              <a:cs typeface="+mj-cs"/>
            </a:endParaRPr>
          </a:p>
        </p:txBody>
      </p:sp>
    </p:spTree>
    <p:extLst>
      <p:ext uri="{BB962C8B-B14F-4D97-AF65-F5344CB8AC3E}">
        <p14:creationId xmlns:p14="http://schemas.microsoft.com/office/powerpoint/2010/main" val="22961145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609600"/>
            <a:ext cx="7086600" cy="5638800"/>
          </a:xfrm>
        </p:spPr>
        <p:txBody>
          <a:bodyPr>
            <a:noAutofit/>
          </a:bodyPr>
          <a:lstStyle/>
          <a:p>
            <a:r>
              <a:rPr lang="ar-SA" sz="3700" dirty="0" smtClean="0">
                <a:solidFill>
                  <a:schemeClr val="tx1"/>
                </a:solidFill>
                <a:latin typeface="+mj-lt"/>
                <a:ea typeface="+mj-ea"/>
                <a:cs typeface="+mj-cs"/>
              </a:rPr>
              <a:t>6- </a:t>
            </a:r>
            <a:r>
              <a:rPr lang="ar-SA" sz="3700" dirty="0" smtClean="0">
                <a:solidFill>
                  <a:srgbClr val="FF0000"/>
                </a:solidFill>
                <a:latin typeface="+mj-lt"/>
                <a:ea typeface="+mj-ea"/>
                <a:cs typeface="+mj-cs"/>
              </a:rPr>
              <a:t>مكونات شاشة برنامج العروض التقديمية</a:t>
            </a:r>
          </a:p>
          <a:p>
            <a:pPr rtl="1"/>
            <a:r>
              <a:rPr lang="ar-SA" sz="3700" dirty="0" smtClean="0">
                <a:solidFill>
                  <a:schemeClr val="tx1"/>
                </a:solidFill>
                <a:latin typeface="+mj-lt"/>
                <a:ea typeface="+mj-ea"/>
                <a:cs typeface="+mj-cs"/>
              </a:rPr>
              <a:t>تتكون شاشة برنامج </a:t>
            </a:r>
            <a:r>
              <a:rPr lang="en-US" sz="3700" dirty="0" smtClean="0">
                <a:solidFill>
                  <a:schemeClr val="tx1"/>
                </a:solidFill>
                <a:latin typeface="+mj-lt"/>
                <a:ea typeface="+mj-ea"/>
                <a:cs typeface="+mj-cs"/>
              </a:rPr>
              <a:t>Power </a:t>
            </a:r>
            <a:r>
              <a:rPr lang="en-US" sz="3700" dirty="0" err="1" smtClean="0">
                <a:solidFill>
                  <a:schemeClr val="tx1"/>
                </a:solidFill>
                <a:latin typeface="+mj-lt"/>
                <a:ea typeface="+mj-ea"/>
                <a:cs typeface="+mj-cs"/>
              </a:rPr>
              <a:t>Ponit</a:t>
            </a:r>
            <a:r>
              <a:rPr lang="ar-SA" sz="3700" dirty="0" smtClean="0">
                <a:solidFill>
                  <a:schemeClr val="tx1"/>
                </a:solidFill>
                <a:latin typeface="+mj-lt"/>
                <a:ea typeface="+mj-ea"/>
                <a:cs typeface="+mj-cs"/>
              </a:rPr>
              <a:t> من المكونات التالية:</a:t>
            </a:r>
          </a:p>
          <a:p>
            <a:pPr marL="742950" indent="-742950" rtl="1">
              <a:buAutoNum type="arabic1Minus"/>
            </a:pPr>
            <a:r>
              <a:rPr lang="ar-SA" sz="3700" dirty="0" smtClean="0">
                <a:solidFill>
                  <a:schemeClr val="accent6">
                    <a:lumMod val="75000"/>
                  </a:schemeClr>
                </a:solidFill>
                <a:latin typeface="+mj-lt"/>
                <a:ea typeface="+mj-ea"/>
                <a:cs typeface="+mj-cs"/>
              </a:rPr>
              <a:t>شريط العنوان</a:t>
            </a:r>
            <a:r>
              <a:rPr lang="ar-SA" sz="3700" dirty="0" smtClean="0">
                <a:solidFill>
                  <a:schemeClr val="tx1"/>
                </a:solidFill>
                <a:latin typeface="+mj-lt"/>
                <a:ea typeface="+mj-ea"/>
                <a:cs typeface="+mj-cs"/>
              </a:rPr>
              <a:t>: ويحوي اسم البرنامج </a:t>
            </a:r>
            <a:r>
              <a:rPr lang="en-US" sz="3700" dirty="0" smtClean="0">
                <a:solidFill>
                  <a:schemeClr val="tx1"/>
                </a:solidFill>
                <a:latin typeface="+mj-lt"/>
                <a:ea typeface="+mj-ea"/>
                <a:cs typeface="+mj-cs"/>
              </a:rPr>
              <a:t>Microsoft Power Point</a:t>
            </a:r>
            <a:r>
              <a:rPr lang="ar-SA" sz="3700" dirty="0" smtClean="0">
                <a:solidFill>
                  <a:schemeClr val="tx1"/>
                </a:solidFill>
                <a:latin typeface="+mj-lt"/>
                <a:ea typeface="+mj-ea"/>
                <a:cs typeface="+mj-cs"/>
              </a:rPr>
              <a:t> واسم تلقائي للبرنامج </a:t>
            </a:r>
            <a:r>
              <a:rPr lang="en-US" sz="3700" dirty="0" smtClean="0">
                <a:solidFill>
                  <a:schemeClr val="tx1"/>
                </a:solidFill>
                <a:latin typeface="+mj-lt"/>
                <a:ea typeface="+mj-ea"/>
                <a:cs typeface="+mj-cs"/>
              </a:rPr>
              <a:t>Presentation1</a:t>
            </a:r>
            <a:r>
              <a:rPr lang="ar-SA" sz="3700" dirty="0" smtClean="0">
                <a:solidFill>
                  <a:schemeClr val="tx1"/>
                </a:solidFill>
                <a:latin typeface="+mj-lt"/>
                <a:ea typeface="+mj-ea"/>
                <a:cs typeface="+mj-cs"/>
              </a:rPr>
              <a:t> والي يتم تغييره من قبل المستخدم، بالإضافة إلى أزار التصغير والتكبير والاغلاق.</a:t>
            </a:r>
          </a:p>
        </p:txBody>
      </p:sp>
    </p:spTree>
    <p:extLst>
      <p:ext uri="{BB962C8B-B14F-4D97-AF65-F5344CB8AC3E}">
        <p14:creationId xmlns:p14="http://schemas.microsoft.com/office/powerpoint/2010/main" val="22816106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609600"/>
            <a:ext cx="7086600" cy="5638800"/>
          </a:xfrm>
        </p:spPr>
        <p:txBody>
          <a:bodyPr>
            <a:noAutofit/>
          </a:bodyPr>
          <a:lstStyle/>
          <a:p>
            <a:pPr rtl="1"/>
            <a:r>
              <a:rPr lang="ar-SA" sz="3700" dirty="0" smtClean="0">
                <a:solidFill>
                  <a:schemeClr val="accent6">
                    <a:lumMod val="75000"/>
                  </a:schemeClr>
                </a:solidFill>
                <a:latin typeface="+mj-lt"/>
                <a:ea typeface="+mj-ea"/>
                <a:cs typeface="+mj-cs"/>
              </a:rPr>
              <a:t>ب- شريط القوائم</a:t>
            </a:r>
            <a:r>
              <a:rPr lang="ar-SA" sz="3700" dirty="0" smtClean="0">
                <a:solidFill>
                  <a:schemeClr val="tx1"/>
                </a:solidFill>
                <a:latin typeface="+mj-lt"/>
                <a:ea typeface="+mj-ea"/>
                <a:cs typeface="+mj-cs"/>
              </a:rPr>
              <a:t>: ويشمل أسماء قوائم البرنامج وكل قائمة تشمل على أوامر واختيارات متنوعة، وقد تتضمن القوائم مجموعة من القوائم الفرعية الأخرى تنتج عن اختيار أحد هذه القوائم، ويحتوى برنامج العروض التقديمية على تسع قوائم هي: ملف، تحرير، عرض، إدارج، تنسيق، أدوات، عرض الشرائح، إطار، تعليمات.</a:t>
            </a:r>
          </a:p>
        </p:txBody>
      </p:sp>
    </p:spTree>
    <p:extLst>
      <p:ext uri="{BB962C8B-B14F-4D97-AF65-F5344CB8AC3E}">
        <p14:creationId xmlns:p14="http://schemas.microsoft.com/office/powerpoint/2010/main" val="22816106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609600"/>
            <a:ext cx="8610600" cy="6019800"/>
          </a:xfrm>
        </p:spPr>
        <p:txBody>
          <a:bodyPr>
            <a:noAutofit/>
          </a:bodyPr>
          <a:lstStyle/>
          <a:p>
            <a:pPr rtl="1"/>
            <a:r>
              <a:rPr lang="ar-SA" sz="3700" dirty="0" smtClean="0">
                <a:solidFill>
                  <a:schemeClr val="accent6">
                    <a:lumMod val="75000"/>
                  </a:schemeClr>
                </a:solidFill>
                <a:latin typeface="+mj-lt"/>
                <a:ea typeface="+mj-ea"/>
                <a:cs typeface="+mj-cs"/>
              </a:rPr>
              <a:t>ج- أشرطة الأدوات</a:t>
            </a:r>
            <a:r>
              <a:rPr lang="ar-SA" sz="3700" dirty="0" smtClean="0">
                <a:solidFill>
                  <a:schemeClr val="tx1"/>
                </a:solidFill>
                <a:latin typeface="+mj-lt"/>
                <a:ea typeface="+mj-ea"/>
                <a:cs typeface="+mj-cs"/>
              </a:rPr>
              <a:t>: وهي بديل سريع ومختصر لبعض الأوامر الأكثر استخداما كالحفظ والفتح والغلق وغيرها التي تظهر داخل بعض القوائم ويمكن تنفيذها باستخدام مفاتيح الاختصارات، ومن أمثلة هذه الاشرطة:</a:t>
            </a:r>
          </a:p>
          <a:p>
            <a:pPr marL="571500" indent="-571500" rtl="1">
              <a:buFontTx/>
              <a:buChar char="-"/>
            </a:pPr>
            <a:r>
              <a:rPr lang="ar-SA" dirty="0" smtClean="0">
                <a:solidFill>
                  <a:schemeClr val="tx1"/>
                </a:solidFill>
                <a:latin typeface="+mj-lt"/>
                <a:ea typeface="+mj-ea"/>
                <a:cs typeface="+mj-cs"/>
              </a:rPr>
              <a:t>شريط الادوات القياسي ويحوى اوامر فتح العروض وحفظها والطباعة والنسخ والقص واللصق.</a:t>
            </a:r>
          </a:p>
          <a:p>
            <a:pPr marL="571500" indent="-571500" rtl="1">
              <a:buFontTx/>
              <a:buChar char="-"/>
            </a:pPr>
            <a:r>
              <a:rPr lang="ar-SA" dirty="0" smtClean="0">
                <a:solidFill>
                  <a:schemeClr val="tx1"/>
                </a:solidFill>
                <a:latin typeface="+mj-lt"/>
                <a:ea typeface="+mj-ea"/>
                <a:cs typeface="+mj-cs"/>
              </a:rPr>
              <a:t>شريط ادوات تنسيق ويحوى اوامر تنسيق النصوص داخل الشرائح مثل تغيير نمط وحجم الخط، والخط العريض.</a:t>
            </a:r>
          </a:p>
          <a:p>
            <a:pPr marL="571500" indent="-571500" rtl="1">
              <a:buFontTx/>
              <a:buChar char="-"/>
            </a:pPr>
            <a:r>
              <a:rPr lang="ar-SA" dirty="0" smtClean="0">
                <a:solidFill>
                  <a:schemeClr val="tx1"/>
                </a:solidFill>
                <a:latin typeface="+mj-lt"/>
                <a:ea typeface="+mj-ea"/>
                <a:cs typeface="+mj-cs"/>
              </a:rPr>
              <a:t>شريط ادوات رسم وهو خاص بأدوات رسم الاشكال الاساسية وتلوينها وقصها</a:t>
            </a:r>
            <a:r>
              <a:rPr lang="ar-SA" dirty="0" smtClean="0">
                <a:solidFill>
                  <a:schemeClr val="tx1"/>
                </a:solidFill>
                <a:latin typeface="+mj-lt"/>
                <a:ea typeface="+mj-ea"/>
                <a:cs typeface="+mj-cs"/>
              </a:rPr>
              <a:t>.</a:t>
            </a:r>
          </a:p>
        </p:txBody>
      </p:sp>
    </p:spTree>
    <p:extLst>
      <p:ext uri="{BB962C8B-B14F-4D97-AF65-F5344CB8AC3E}">
        <p14:creationId xmlns:p14="http://schemas.microsoft.com/office/powerpoint/2010/main" val="22816106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09600"/>
            <a:ext cx="8610600" cy="6019800"/>
          </a:xfrm>
        </p:spPr>
        <p:txBody>
          <a:bodyPr>
            <a:noAutofit/>
          </a:bodyPr>
          <a:lstStyle/>
          <a:p>
            <a:pPr rtl="1"/>
            <a:r>
              <a:rPr lang="ar-SA" sz="3700" dirty="0" smtClean="0">
                <a:solidFill>
                  <a:schemeClr val="accent6">
                    <a:lumMod val="75000"/>
                  </a:schemeClr>
                </a:solidFill>
                <a:latin typeface="+mj-lt"/>
                <a:ea typeface="+mj-ea"/>
                <a:cs typeface="+mj-cs"/>
              </a:rPr>
              <a:t>د- النافذة النشطة</a:t>
            </a:r>
            <a:r>
              <a:rPr lang="ar-SA" sz="3700" dirty="0" smtClean="0">
                <a:solidFill>
                  <a:schemeClr val="tx1"/>
                </a:solidFill>
                <a:latin typeface="+mj-lt"/>
                <a:ea typeface="+mj-ea"/>
                <a:cs typeface="+mj-cs"/>
              </a:rPr>
              <a:t>: وهي نافذة العرض الحالي (تحت العمل) ضمن مجموعة نوافذ أخرى مفتوحة في نفس الوقت .</a:t>
            </a:r>
          </a:p>
          <a:p>
            <a:pPr rtl="1"/>
            <a:r>
              <a:rPr lang="ar-SA" sz="3700" dirty="0" smtClean="0">
                <a:solidFill>
                  <a:schemeClr val="tx1"/>
                </a:solidFill>
                <a:latin typeface="+mj-lt"/>
                <a:ea typeface="+mj-ea"/>
                <a:cs typeface="+mj-cs"/>
              </a:rPr>
              <a:t>هـ- </a:t>
            </a:r>
            <a:r>
              <a:rPr lang="ar-SA" sz="3700" dirty="0" smtClean="0">
                <a:solidFill>
                  <a:schemeClr val="accent6">
                    <a:lumMod val="75000"/>
                  </a:schemeClr>
                </a:solidFill>
                <a:latin typeface="+mj-lt"/>
                <a:ea typeface="+mj-ea"/>
                <a:cs typeface="+mj-cs"/>
              </a:rPr>
              <a:t>أشرطة التمرير</a:t>
            </a:r>
            <a:r>
              <a:rPr lang="ar-SA" sz="3700" dirty="0" smtClean="0">
                <a:solidFill>
                  <a:schemeClr val="tx1"/>
                </a:solidFill>
                <a:latin typeface="+mj-lt"/>
                <a:ea typeface="+mj-ea"/>
                <a:cs typeface="+mj-cs"/>
              </a:rPr>
              <a:t>: وهي تتيح الانتقال بين شرائح ملف العرض وتوجد يمين شرائح العرض.</a:t>
            </a:r>
          </a:p>
          <a:p>
            <a:pPr rtl="1"/>
            <a:r>
              <a:rPr lang="ar-SA" sz="3700" dirty="0" smtClean="0">
                <a:solidFill>
                  <a:schemeClr val="tx1"/>
                </a:solidFill>
                <a:latin typeface="+mj-lt"/>
                <a:ea typeface="+mj-ea"/>
                <a:cs typeface="+mj-cs"/>
              </a:rPr>
              <a:t>و- </a:t>
            </a:r>
            <a:r>
              <a:rPr lang="ar-SA" sz="3700" dirty="0" smtClean="0">
                <a:solidFill>
                  <a:schemeClr val="accent6">
                    <a:lumMod val="75000"/>
                  </a:schemeClr>
                </a:solidFill>
                <a:latin typeface="+mj-lt"/>
                <a:ea typeface="+mj-ea"/>
                <a:cs typeface="+mj-cs"/>
              </a:rPr>
              <a:t>شريط المعلومات</a:t>
            </a:r>
            <a:r>
              <a:rPr lang="ar-SA" sz="3700" dirty="0" smtClean="0">
                <a:solidFill>
                  <a:schemeClr val="tx1"/>
                </a:solidFill>
                <a:latin typeface="+mj-lt"/>
                <a:ea typeface="+mj-ea"/>
                <a:cs typeface="+mj-cs"/>
              </a:rPr>
              <a:t>: ويظهر فيه معلومات خاصة برقم الشريحة الحالية، وعدد شرائح العرض، بالإضافة إلى أزرار العرض التي تستخدم للتعبير عن أنماط لعرض محتويات الملف.</a:t>
            </a:r>
          </a:p>
          <a:p>
            <a:pPr rtl="1"/>
            <a:r>
              <a:rPr lang="ar-SA" sz="3700" dirty="0" smtClean="0">
                <a:solidFill>
                  <a:schemeClr val="tx1"/>
                </a:solidFill>
                <a:latin typeface="+mj-lt"/>
                <a:ea typeface="+mj-ea"/>
                <a:cs typeface="+mj-cs"/>
              </a:rPr>
              <a:t>ز- </a:t>
            </a:r>
            <a:r>
              <a:rPr lang="ar-SA" sz="3700" dirty="0" smtClean="0">
                <a:solidFill>
                  <a:schemeClr val="accent6">
                    <a:lumMod val="75000"/>
                  </a:schemeClr>
                </a:solidFill>
                <a:latin typeface="+mj-lt"/>
                <a:ea typeface="+mj-ea"/>
                <a:cs typeface="+mj-cs"/>
              </a:rPr>
              <a:t>أزرار أوامر المهام العامة</a:t>
            </a:r>
            <a:r>
              <a:rPr lang="ar-SA" sz="3700" dirty="0" smtClean="0">
                <a:solidFill>
                  <a:schemeClr val="tx1"/>
                </a:solidFill>
                <a:latin typeface="+mj-lt"/>
                <a:ea typeface="+mj-ea"/>
                <a:cs typeface="+mj-cs"/>
              </a:rPr>
              <a:t>: وهي تطبيق التصميم، تصميم الشريحة، شريحة جديدة.</a:t>
            </a:r>
          </a:p>
          <a:p>
            <a:pPr rtl="1"/>
            <a:endParaRPr lang="ar-SA" sz="3700" dirty="0" smtClean="0">
              <a:solidFill>
                <a:schemeClr val="tx1"/>
              </a:solidFill>
              <a:latin typeface="+mj-lt"/>
              <a:ea typeface="+mj-ea"/>
              <a:cs typeface="+mj-cs"/>
            </a:endParaRPr>
          </a:p>
        </p:txBody>
      </p:sp>
    </p:spTree>
    <p:extLst>
      <p:ext uri="{BB962C8B-B14F-4D97-AF65-F5344CB8AC3E}">
        <p14:creationId xmlns:p14="http://schemas.microsoft.com/office/powerpoint/2010/main" val="22816106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516562"/>
          </a:xfrm>
        </p:spPr>
        <p:txBody>
          <a:bodyPr>
            <a:normAutofit/>
          </a:bodyPr>
          <a:lstStyle/>
          <a:p>
            <a:r>
              <a:rPr lang="ar-SA" sz="8800" dirty="0" smtClean="0">
                <a:solidFill>
                  <a:srgbClr val="FFFF00"/>
                </a:solidFill>
              </a:rPr>
              <a:t>وشكرا</a:t>
            </a:r>
            <a:endParaRPr lang="ar-EG" sz="8800" dirty="0">
              <a:solidFill>
                <a:srgbClr val="FFFF00"/>
              </a:solidFill>
            </a:endParaRPr>
          </a:p>
        </p:txBody>
      </p:sp>
    </p:spTree>
    <p:extLst>
      <p:ext uri="{BB962C8B-B14F-4D97-AF65-F5344CB8AC3E}">
        <p14:creationId xmlns:p14="http://schemas.microsoft.com/office/powerpoint/2010/main" val="16827732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228600"/>
            <a:ext cx="8382000" cy="6172200"/>
          </a:xfrm>
        </p:spPr>
        <p:txBody>
          <a:bodyPr>
            <a:noAutofit/>
          </a:bodyPr>
          <a:lstStyle/>
          <a:p>
            <a:pPr rtl="1"/>
            <a:r>
              <a:rPr lang="ar-SA" sz="3600" dirty="0" smtClean="0">
                <a:solidFill>
                  <a:schemeClr val="tx1"/>
                </a:solidFill>
                <a:latin typeface="+mj-lt"/>
                <a:ea typeface="+mj-ea"/>
                <a:cs typeface="+mj-cs"/>
              </a:rPr>
              <a:t>ويعد برنامج العروض التقديمية من البرامج سهلة الاستخدام والمتميزة بالتأثير المباشر في المستفيدين والحاضرين حيث يتميز بسهولة الإعداد والتصميم والتنوع في استخدام المؤثرات الحسية المتوفة بالبرنامج من خلال:</a:t>
            </a:r>
          </a:p>
          <a:p>
            <a:pPr marL="571500" indent="-571500" algn="r" rtl="1">
              <a:buFontTx/>
              <a:buChar char="-"/>
            </a:pPr>
            <a:r>
              <a:rPr lang="ar-SA" sz="2800" dirty="0" smtClean="0">
                <a:solidFill>
                  <a:schemeClr val="tx1"/>
                </a:solidFill>
                <a:latin typeface="+mj-lt"/>
                <a:ea typeface="+mj-ea"/>
                <a:cs typeface="+mj-cs"/>
              </a:rPr>
              <a:t>أشكال متنوعة لكتابة النصوص.</a:t>
            </a:r>
          </a:p>
          <a:p>
            <a:pPr marL="571500" indent="-571500" algn="r" rtl="1">
              <a:buFontTx/>
              <a:buChar char="-"/>
            </a:pPr>
            <a:r>
              <a:rPr lang="ar-SA" sz="2800" dirty="0" smtClean="0">
                <a:solidFill>
                  <a:schemeClr val="tx1"/>
                </a:solidFill>
                <a:latin typeface="+mj-lt"/>
                <a:ea typeface="+mj-ea"/>
                <a:cs typeface="+mj-cs"/>
              </a:rPr>
              <a:t>إمكانية تغيير أنماط الخطوط وأحجامها.</a:t>
            </a:r>
          </a:p>
          <a:p>
            <a:pPr marL="571500" indent="-571500" algn="r" rtl="1">
              <a:buFontTx/>
              <a:buChar char="-"/>
            </a:pPr>
            <a:r>
              <a:rPr lang="ar-SA" sz="2800" dirty="0" smtClean="0">
                <a:solidFill>
                  <a:schemeClr val="tx1"/>
                </a:solidFill>
                <a:latin typeface="+mj-lt"/>
                <a:ea typeface="+mj-ea"/>
                <a:cs typeface="+mj-cs"/>
              </a:rPr>
              <a:t>إمكانية التغيير بين اللغة العربية والانجليزية في الكتابة.</a:t>
            </a:r>
          </a:p>
          <a:p>
            <a:pPr marL="571500" indent="-571500" algn="r" rtl="1">
              <a:buFontTx/>
              <a:buChar char="-"/>
            </a:pPr>
            <a:r>
              <a:rPr lang="ar-SA" sz="2800" dirty="0" smtClean="0">
                <a:solidFill>
                  <a:schemeClr val="tx1"/>
                </a:solidFill>
                <a:latin typeface="+mj-lt"/>
                <a:ea typeface="+mj-ea"/>
                <a:cs typeface="+mj-cs"/>
              </a:rPr>
              <a:t>الصور الثابتة والمتحركة سواء المتوافر منها بالبرنامج أو التي يمكن استيرادها من ملفات أخري جاهزة.</a:t>
            </a:r>
          </a:p>
          <a:p>
            <a:pPr marL="571500" indent="-571500" algn="r" rtl="1">
              <a:buFontTx/>
              <a:buChar char="-"/>
            </a:pPr>
            <a:r>
              <a:rPr lang="ar-SA" sz="2800" dirty="0" smtClean="0">
                <a:solidFill>
                  <a:schemeClr val="tx1"/>
                </a:solidFill>
                <a:latin typeface="+mj-lt"/>
                <a:ea typeface="+mj-ea"/>
                <a:cs typeface="+mj-cs"/>
              </a:rPr>
              <a:t>التأثيرات الصوتية المتنوعة التي يمكن الاستفادة منها بإضافتها ثم تشغيلها تلقائيا وتوافق العرض.</a:t>
            </a:r>
            <a:endParaRPr lang="ar-SA" sz="2800" dirty="0">
              <a:solidFill>
                <a:schemeClr val="tx1"/>
              </a:solidFill>
              <a:latin typeface="+mj-lt"/>
              <a:ea typeface="+mj-ea"/>
              <a:cs typeface="+mj-cs"/>
            </a:endParaRPr>
          </a:p>
        </p:txBody>
      </p:sp>
    </p:spTree>
    <p:extLst>
      <p:ext uri="{BB962C8B-B14F-4D97-AF65-F5344CB8AC3E}">
        <p14:creationId xmlns:p14="http://schemas.microsoft.com/office/powerpoint/2010/main" val="6693815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228600"/>
            <a:ext cx="8458200" cy="6477000"/>
          </a:xfrm>
        </p:spPr>
        <p:txBody>
          <a:bodyPr>
            <a:noAutofit/>
          </a:bodyPr>
          <a:lstStyle/>
          <a:p>
            <a:pPr rtl="1"/>
            <a:r>
              <a:rPr lang="ar-SA" sz="3700" dirty="0" smtClean="0">
                <a:solidFill>
                  <a:schemeClr val="tx2">
                    <a:lumMod val="60000"/>
                    <a:lumOff val="40000"/>
                  </a:schemeClr>
                </a:solidFill>
                <a:latin typeface="+mj-lt"/>
                <a:ea typeface="+mj-ea"/>
                <a:cs typeface="+mj-cs"/>
              </a:rPr>
              <a:t>2- مفهوم الشرائح:</a:t>
            </a:r>
          </a:p>
          <a:p>
            <a:pPr algn="just" rtl="1"/>
            <a:r>
              <a:rPr lang="ar-SA" dirty="0" smtClean="0">
                <a:solidFill>
                  <a:schemeClr val="tx1"/>
                </a:solidFill>
                <a:latin typeface="+mj-lt"/>
                <a:ea typeface="+mj-ea"/>
                <a:cs typeface="+mj-cs"/>
              </a:rPr>
              <a:t>يتم تصميم عروض الباور بونيت باستخدام مجموعة متنوعة من الشرائح التي تتنوع في أشكالها ومكوناتها، ولكل شريحة عنوان، ويختلف شكل الشريحة وفقا لنوع المحتوى المقدم بكل شريحة، فقد تحتوى إحدى الشرائح على معلومات كلامية وشروح فقط، وقد تحتوى على معلومات مدعومة بالصور أو الرسوم البيانية أو الجداول التوضيحية، وبعد تصميم الشرائح لموضوع ما يتم تجهيزها للعرض بطرق متنوعة وأيضا يتحكم المحاضر في كيفية وسرعة العرض وكيفية التنقل بين الشرائح والرجوع لشرائح سبق تقديمها أثناء العرض أو إخفاء أجزاء معينة بالشريحة المعروضة لاظهارها في الوقت المناسب.</a:t>
            </a:r>
            <a:endParaRPr lang="ar-EG" dirty="0">
              <a:solidFill>
                <a:schemeClr val="tx1"/>
              </a:solidFill>
              <a:latin typeface="+mj-lt"/>
              <a:ea typeface="+mj-ea"/>
              <a:cs typeface="+mj-cs"/>
            </a:endParaRPr>
          </a:p>
        </p:txBody>
      </p:sp>
    </p:spTree>
    <p:extLst>
      <p:ext uri="{BB962C8B-B14F-4D97-AF65-F5344CB8AC3E}">
        <p14:creationId xmlns:p14="http://schemas.microsoft.com/office/powerpoint/2010/main" val="36249550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04800"/>
            <a:ext cx="7086600" cy="5562600"/>
          </a:xfrm>
        </p:spPr>
        <p:txBody>
          <a:bodyPr>
            <a:noAutofit/>
          </a:bodyPr>
          <a:lstStyle/>
          <a:p>
            <a:pPr rtl="1"/>
            <a:r>
              <a:rPr lang="ar-SA" sz="3700" dirty="0" smtClean="0">
                <a:solidFill>
                  <a:schemeClr val="tx1"/>
                </a:solidFill>
                <a:latin typeface="+mj-lt"/>
                <a:ea typeface="+mj-ea"/>
                <a:cs typeface="+mj-cs"/>
              </a:rPr>
              <a:t>3- </a:t>
            </a:r>
            <a:r>
              <a:rPr lang="ar-SA" sz="3700" dirty="0" smtClean="0">
                <a:solidFill>
                  <a:schemeClr val="tx2">
                    <a:lumMod val="60000"/>
                    <a:lumOff val="40000"/>
                  </a:schemeClr>
                </a:solidFill>
                <a:latin typeface="+mj-lt"/>
                <a:ea typeface="+mj-ea"/>
                <a:cs typeface="+mj-cs"/>
              </a:rPr>
              <a:t>مكونات العرض التقديمي</a:t>
            </a:r>
            <a:r>
              <a:rPr lang="ar-SA" sz="3700" dirty="0" smtClean="0">
                <a:solidFill>
                  <a:schemeClr val="tx1"/>
                </a:solidFill>
                <a:latin typeface="+mj-lt"/>
                <a:ea typeface="+mj-ea"/>
                <a:cs typeface="+mj-cs"/>
              </a:rPr>
              <a:t>:</a:t>
            </a:r>
          </a:p>
          <a:p>
            <a:pPr rtl="1"/>
            <a:r>
              <a:rPr lang="ar-SA" sz="3700" dirty="0" smtClean="0">
                <a:solidFill>
                  <a:schemeClr val="tx1"/>
                </a:solidFill>
                <a:latin typeface="+mj-lt"/>
                <a:ea typeface="+mj-ea"/>
                <a:cs typeface="+mj-cs"/>
              </a:rPr>
              <a:t>يتكون العرض التقديمي من العناصر التالية:</a:t>
            </a:r>
          </a:p>
          <a:p>
            <a:pPr marL="571500" indent="-571500" algn="r" rtl="1">
              <a:buFontTx/>
              <a:buChar char="-"/>
            </a:pPr>
            <a:r>
              <a:rPr lang="ar-SA" sz="3700" dirty="0" smtClean="0">
                <a:solidFill>
                  <a:schemeClr val="tx1"/>
                </a:solidFill>
                <a:latin typeface="+mj-lt"/>
                <a:ea typeface="+mj-ea"/>
                <a:cs typeface="+mj-cs"/>
              </a:rPr>
              <a:t>متحدث عن موضوع العرض (المعلم مثلا).</a:t>
            </a:r>
          </a:p>
          <a:p>
            <a:pPr marL="571500" indent="-571500" algn="r" rtl="1">
              <a:buFontTx/>
              <a:buChar char="-"/>
            </a:pPr>
            <a:r>
              <a:rPr lang="ar-SA" sz="3700" dirty="0" smtClean="0">
                <a:solidFill>
                  <a:schemeClr val="tx1"/>
                </a:solidFill>
                <a:latin typeface="+mj-lt"/>
                <a:ea typeface="+mj-ea"/>
                <a:cs typeface="+mj-cs"/>
              </a:rPr>
              <a:t>جمهور مستفيد من العرض (الطلاب).</a:t>
            </a:r>
          </a:p>
          <a:p>
            <a:pPr marL="571500" indent="-571500" algn="r" rtl="1">
              <a:buFontTx/>
              <a:buChar char="-"/>
            </a:pPr>
            <a:r>
              <a:rPr lang="ar-SA" sz="3700" dirty="0" smtClean="0">
                <a:solidFill>
                  <a:schemeClr val="tx1"/>
                </a:solidFill>
                <a:latin typeface="+mj-lt"/>
                <a:ea typeface="+mj-ea"/>
                <a:cs typeface="+mj-cs"/>
              </a:rPr>
              <a:t>موضوع لتقديمه من خلال برنامج العرض التقديمي.</a:t>
            </a:r>
          </a:p>
          <a:p>
            <a:pPr marL="571500" indent="-571500" algn="r" rtl="1">
              <a:buFontTx/>
              <a:buChar char="-"/>
            </a:pPr>
            <a:r>
              <a:rPr lang="ar-SA" sz="3700" dirty="0" smtClean="0">
                <a:solidFill>
                  <a:schemeClr val="tx1"/>
                </a:solidFill>
                <a:latin typeface="+mj-lt"/>
                <a:ea typeface="+mj-ea"/>
                <a:cs typeface="+mj-cs"/>
              </a:rPr>
              <a:t>جهاز كمبيوتر.</a:t>
            </a:r>
          </a:p>
          <a:p>
            <a:pPr marL="571500" indent="-571500" algn="r" rtl="1">
              <a:buFontTx/>
              <a:buChar char="-"/>
            </a:pPr>
            <a:r>
              <a:rPr lang="ar-SA" sz="3700" dirty="0" smtClean="0">
                <a:solidFill>
                  <a:schemeClr val="tx1"/>
                </a:solidFill>
                <a:latin typeface="+mj-lt"/>
                <a:ea typeface="+mj-ea"/>
                <a:cs typeface="+mj-cs"/>
              </a:rPr>
              <a:t>عارض </a:t>
            </a:r>
            <a:r>
              <a:rPr lang="en-US" sz="3700" dirty="0" smtClean="0">
                <a:solidFill>
                  <a:schemeClr val="tx1"/>
                </a:solidFill>
                <a:latin typeface="+mj-lt"/>
                <a:ea typeface="+mj-ea"/>
                <a:cs typeface="+mj-cs"/>
              </a:rPr>
              <a:t>Projector</a:t>
            </a:r>
            <a:r>
              <a:rPr lang="ar-SA" sz="3700" dirty="0" smtClean="0">
                <a:solidFill>
                  <a:schemeClr val="tx1"/>
                </a:solidFill>
                <a:latin typeface="+mj-lt"/>
                <a:ea typeface="+mj-ea"/>
                <a:cs typeface="+mj-cs"/>
              </a:rPr>
              <a:t>.</a:t>
            </a:r>
          </a:p>
          <a:p>
            <a:pPr marL="571500" indent="-571500" rtl="1">
              <a:buFontTx/>
              <a:buChar char="-"/>
            </a:pPr>
            <a:endParaRPr lang="ar-EG" sz="3700" dirty="0">
              <a:solidFill>
                <a:schemeClr val="tx1"/>
              </a:solidFill>
              <a:latin typeface="+mj-lt"/>
              <a:ea typeface="+mj-ea"/>
              <a:cs typeface="+mj-cs"/>
            </a:endParaRPr>
          </a:p>
        </p:txBody>
      </p:sp>
    </p:spTree>
    <p:extLst>
      <p:ext uri="{BB962C8B-B14F-4D97-AF65-F5344CB8AC3E}">
        <p14:creationId xmlns:p14="http://schemas.microsoft.com/office/powerpoint/2010/main" val="4307322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609600"/>
            <a:ext cx="8534400" cy="5943600"/>
          </a:xfrm>
        </p:spPr>
        <p:txBody>
          <a:bodyPr>
            <a:noAutofit/>
          </a:bodyPr>
          <a:lstStyle/>
          <a:p>
            <a:pPr rtl="1"/>
            <a:r>
              <a:rPr lang="ar-SA" sz="3700" dirty="0" smtClean="0">
                <a:solidFill>
                  <a:schemeClr val="tx1"/>
                </a:solidFill>
                <a:latin typeface="+mj-lt"/>
                <a:ea typeface="+mj-ea"/>
                <a:cs typeface="+mj-cs"/>
              </a:rPr>
              <a:t>4- </a:t>
            </a:r>
            <a:r>
              <a:rPr lang="ar-SA" sz="3700" dirty="0" smtClean="0">
                <a:solidFill>
                  <a:schemeClr val="tx2">
                    <a:lumMod val="60000"/>
                    <a:lumOff val="40000"/>
                  </a:schemeClr>
                </a:solidFill>
                <a:latin typeface="+mj-lt"/>
                <a:ea typeface="+mj-ea"/>
                <a:cs typeface="+mj-cs"/>
              </a:rPr>
              <a:t>تصميم العروض التقديمية</a:t>
            </a:r>
            <a:r>
              <a:rPr lang="ar-SA" sz="3700" dirty="0" smtClean="0">
                <a:solidFill>
                  <a:schemeClr val="tx1"/>
                </a:solidFill>
                <a:latin typeface="+mj-lt"/>
                <a:ea typeface="+mj-ea"/>
                <a:cs typeface="+mj-cs"/>
              </a:rPr>
              <a:t>:</a:t>
            </a:r>
          </a:p>
          <a:p>
            <a:pPr rtl="1"/>
            <a:r>
              <a:rPr lang="ar-SA" sz="3700" dirty="0" smtClean="0">
                <a:solidFill>
                  <a:schemeClr val="tx1"/>
                </a:solidFill>
                <a:latin typeface="+mj-lt"/>
                <a:ea typeface="+mj-ea"/>
                <a:cs typeface="+mj-cs"/>
              </a:rPr>
              <a:t>يتم تصميم العروض التقديمية وفقا لمجموعة من الخطوات الرئيسية ومجموعة من الخطوات الفرعية، ويمكن توضيح ذلك على النحو التالي:</a:t>
            </a:r>
          </a:p>
          <a:p>
            <a:pPr marL="742950" indent="-742950" rtl="1">
              <a:buAutoNum type="arabic1Minus"/>
            </a:pPr>
            <a:r>
              <a:rPr lang="ar-SA" sz="3700" dirty="0" smtClean="0">
                <a:solidFill>
                  <a:schemeClr val="accent6">
                    <a:lumMod val="75000"/>
                  </a:schemeClr>
                </a:solidFill>
                <a:latin typeface="+mj-lt"/>
                <a:ea typeface="+mj-ea"/>
                <a:cs typeface="+mj-cs"/>
              </a:rPr>
              <a:t>تحديد الهدف الرئيسي للعرض، ويتضمن</a:t>
            </a:r>
            <a:r>
              <a:rPr lang="ar-SA" sz="3700" dirty="0" smtClean="0">
                <a:solidFill>
                  <a:schemeClr val="tx1"/>
                </a:solidFill>
                <a:latin typeface="+mj-lt"/>
                <a:ea typeface="+mj-ea"/>
                <a:cs typeface="+mj-cs"/>
              </a:rPr>
              <a:t>:</a:t>
            </a:r>
          </a:p>
          <a:p>
            <a:pPr marL="571500" indent="-571500" algn="r" rtl="1">
              <a:buFontTx/>
              <a:buChar char="-"/>
            </a:pPr>
            <a:r>
              <a:rPr lang="ar-SA" sz="3700" dirty="0" smtClean="0">
                <a:solidFill>
                  <a:schemeClr val="tx1"/>
                </a:solidFill>
                <a:latin typeface="+mj-lt"/>
                <a:ea typeface="+mj-ea"/>
                <a:cs typeface="+mj-cs"/>
              </a:rPr>
              <a:t>تحديد المطلوب تقديمه للحاضرين (الطلاب).</a:t>
            </a:r>
          </a:p>
          <a:p>
            <a:pPr marL="571500" indent="-571500" algn="r" rtl="1">
              <a:buFontTx/>
              <a:buChar char="-"/>
            </a:pPr>
            <a:r>
              <a:rPr lang="ar-SA" sz="3700" dirty="0" smtClean="0">
                <a:solidFill>
                  <a:schemeClr val="tx1"/>
                </a:solidFill>
                <a:latin typeface="+mj-lt"/>
                <a:ea typeface="+mj-ea"/>
                <a:cs typeface="+mj-cs"/>
              </a:rPr>
              <a:t>تحديد الموضوعات المناسبة للعرض دون تكرار.</a:t>
            </a:r>
          </a:p>
          <a:p>
            <a:pPr marL="571500" indent="-571500" algn="r" rtl="1">
              <a:buFontTx/>
              <a:buChar char="-"/>
            </a:pPr>
            <a:r>
              <a:rPr lang="ar-SA" sz="3700" dirty="0" smtClean="0">
                <a:solidFill>
                  <a:schemeClr val="tx1"/>
                </a:solidFill>
                <a:latin typeface="+mj-lt"/>
                <a:ea typeface="+mj-ea"/>
                <a:cs typeface="+mj-cs"/>
              </a:rPr>
              <a:t>إعداد شريحة رئيسية تتضمن قائمة محتويات تعبر عن الهدف الرئيسي من العرض.</a:t>
            </a:r>
            <a:endParaRPr lang="ar-EG" sz="3700" dirty="0">
              <a:solidFill>
                <a:schemeClr val="tx1"/>
              </a:solidFill>
              <a:latin typeface="+mj-lt"/>
              <a:ea typeface="+mj-ea"/>
              <a:cs typeface="+mj-cs"/>
            </a:endParaRPr>
          </a:p>
        </p:txBody>
      </p:sp>
    </p:spTree>
    <p:extLst>
      <p:ext uri="{BB962C8B-B14F-4D97-AF65-F5344CB8AC3E}">
        <p14:creationId xmlns:p14="http://schemas.microsoft.com/office/powerpoint/2010/main" val="31915848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609600"/>
            <a:ext cx="8534400" cy="5943600"/>
          </a:xfrm>
        </p:spPr>
        <p:txBody>
          <a:bodyPr>
            <a:noAutofit/>
          </a:bodyPr>
          <a:lstStyle/>
          <a:p>
            <a:pPr rtl="1"/>
            <a:r>
              <a:rPr lang="ar-SA" sz="3600" dirty="0" smtClean="0">
                <a:solidFill>
                  <a:schemeClr val="accent6">
                    <a:lumMod val="75000"/>
                  </a:schemeClr>
                </a:solidFill>
                <a:latin typeface="+mj-lt"/>
                <a:ea typeface="+mj-ea"/>
                <a:cs typeface="+mj-cs"/>
              </a:rPr>
              <a:t>ب- تحديد المحتوي العلمي لكل درس/موضوع، ويتضمن</a:t>
            </a:r>
            <a:r>
              <a:rPr lang="ar-SA" sz="3600" dirty="0" smtClean="0">
                <a:solidFill>
                  <a:schemeClr val="tx1"/>
                </a:solidFill>
                <a:latin typeface="+mj-lt"/>
                <a:ea typeface="+mj-ea"/>
                <a:cs typeface="+mj-cs"/>
              </a:rPr>
              <a:t>:</a:t>
            </a:r>
          </a:p>
          <a:p>
            <a:pPr marL="571500" indent="-571500" algn="r" rtl="1">
              <a:buFontTx/>
              <a:buChar char="-"/>
            </a:pPr>
            <a:r>
              <a:rPr lang="ar-SA" sz="3700" dirty="0" smtClean="0">
                <a:solidFill>
                  <a:schemeClr val="tx1"/>
                </a:solidFill>
                <a:latin typeface="+mj-lt"/>
                <a:ea typeface="+mj-ea"/>
                <a:cs typeface="+mj-cs"/>
              </a:rPr>
              <a:t>تحديد المعلومات التي تحقق أهداف الدرس.</a:t>
            </a:r>
          </a:p>
          <a:p>
            <a:pPr marL="571500" indent="-571500" algn="r" rtl="1">
              <a:buFontTx/>
              <a:buChar char="-"/>
            </a:pPr>
            <a:r>
              <a:rPr lang="ar-SA" sz="3700" dirty="0" smtClean="0">
                <a:solidFill>
                  <a:schemeClr val="tx1"/>
                </a:solidFill>
                <a:latin typeface="+mj-lt"/>
                <a:ea typeface="+mj-ea"/>
                <a:cs typeface="+mj-cs"/>
              </a:rPr>
              <a:t>إلمام المعلم بكافة جوانب موضوع الدرس حتي يتمكن من الرد على أية استفسارات أثناء تشغيل عرض الدرس.</a:t>
            </a:r>
          </a:p>
          <a:p>
            <a:pPr marL="571500" indent="-571500" algn="r" rtl="1">
              <a:buFontTx/>
              <a:buChar char="-"/>
            </a:pPr>
            <a:r>
              <a:rPr lang="ar-SA" sz="3700" dirty="0" smtClean="0">
                <a:solidFill>
                  <a:schemeClr val="tx1"/>
                </a:solidFill>
                <a:latin typeface="+mj-lt"/>
                <a:ea typeface="+mj-ea"/>
                <a:cs typeface="+mj-cs"/>
              </a:rPr>
              <a:t>التحقق من صحة ودقة المعلومات العلمية وشموليتها للموضوع..</a:t>
            </a:r>
            <a:endParaRPr lang="ar-EG" sz="3700" dirty="0">
              <a:solidFill>
                <a:schemeClr val="tx1"/>
              </a:solidFill>
              <a:latin typeface="+mj-lt"/>
              <a:ea typeface="+mj-ea"/>
              <a:cs typeface="+mj-cs"/>
            </a:endParaRPr>
          </a:p>
        </p:txBody>
      </p:sp>
    </p:spTree>
    <p:extLst>
      <p:ext uri="{BB962C8B-B14F-4D97-AF65-F5344CB8AC3E}">
        <p14:creationId xmlns:p14="http://schemas.microsoft.com/office/powerpoint/2010/main" val="31915848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609600"/>
            <a:ext cx="8534400" cy="5943600"/>
          </a:xfrm>
        </p:spPr>
        <p:txBody>
          <a:bodyPr>
            <a:noAutofit/>
          </a:bodyPr>
          <a:lstStyle/>
          <a:p>
            <a:pPr rtl="1"/>
            <a:r>
              <a:rPr lang="ar-SA" sz="3700" dirty="0" smtClean="0">
                <a:solidFill>
                  <a:schemeClr val="accent6">
                    <a:lumMod val="75000"/>
                  </a:schemeClr>
                </a:solidFill>
                <a:latin typeface="+mj-lt"/>
                <a:ea typeface="+mj-ea"/>
                <a:cs typeface="+mj-cs"/>
              </a:rPr>
              <a:t>ج- تقسيم المعلومات، ويتضمن</a:t>
            </a:r>
            <a:r>
              <a:rPr lang="ar-SA" sz="3700" dirty="0" smtClean="0">
                <a:solidFill>
                  <a:schemeClr val="tx1"/>
                </a:solidFill>
                <a:latin typeface="+mj-lt"/>
                <a:ea typeface="+mj-ea"/>
                <a:cs typeface="+mj-cs"/>
              </a:rPr>
              <a:t>:</a:t>
            </a:r>
          </a:p>
          <a:p>
            <a:pPr marL="571500" indent="-571500" algn="r" rtl="1">
              <a:buFontTx/>
              <a:buChar char="-"/>
            </a:pPr>
            <a:r>
              <a:rPr lang="ar-SA" sz="3700" dirty="0" smtClean="0">
                <a:solidFill>
                  <a:schemeClr val="tx1"/>
                </a:solidFill>
                <a:latin typeface="+mj-lt"/>
                <a:ea typeface="+mj-ea"/>
                <a:cs typeface="+mj-cs"/>
              </a:rPr>
              <a:t>تقسيم المعلومات وفق عناصر الموضوع الأساسية وتبعا لأهمية كل عنصر في الموضوع.</a:t>
            </a:r>
          </a:p>
          <a:p>
            <a:pPr marL="571500" indent="-571500" algn="r" rtl="1">
              <a:buFontTx/>
              <a:buChar char="-"/>
            </a:pPr>
            <a:r>
              <a:rPr lang="ar-SA" sz="3700" dirty="0" smtClean="0">
                <a:solidFill>
                  <a:schemeClr val="tx1"/>
                </a:solidFill>
                <a:latin typeface="+mj-lt"/>
                <a:ea typeface="+mj-ea"/>
                <a:cs typeface="+mj-cs"/>
              </a:rPr>
              <a:t>مراعاة مناسبة العناصر الأساسية للعرض للوقت المحدد للدرس كى لا يشعر الطلاب بالملل.</a:t>
            </a:r>
          </a:p>
          <a:p>
            <a:pPr marL="571500" indent="-571500" algn="r" rtl="1">
              <a:buFontTx/>
              <a:buChar char="-"/>
            </a:pPr>
            <a:r>
              <a:rPr lang="ar-SA" sz="3700" dirty="0" smtClean="0">
                <a:solidFill>
                  <a:schemeClr val="tx1"/>
                </a:solidFill>
                <a:latin typeface="+mj-lt"/>
                <a:ea typeface="+mj-ea"/>
                <a:cs typeface="+mj-cs"/>
              </a:rPr>
              <a:t>تحديد الأجزاء التي ستتضمن مشاركات الطلاب.</a:t>
            </a:r>
            <a:endParaRPr lang="ar-EG" sz="3700" dirty="0">
              <a:solidFill>
                <a:schemeClr val="tx1"/>
              </a:solidFill>
              <a:latin typeface="+mj-lt"/>
              <a:ea typeface="+mj-ea"/>
              <a:cs typeface="+mj-cs"/>
            </a:endParaRPr>
          </a:p>
        </p:txBody>
      </p:sp>
    </p:spTree>
    <p:extLst>
      <p:ext uri="{BB962C8B-B14F-4D97-AF65-F5344CB8AC3E}">
        <p14:creationId xmlns:p14="http://schemas.microsoft.com/office/powerpoint/2010/main" val="31915848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609600"/>
            <a:ext cx="8534400" cy="5943600"/>
          </a:xfrm>
        </p:spPr>
        <p:txBody>
          <a:bodyPr>
            <a:noAutofit/>
          </a:bodyPr>
          <a:lstStyle/>
          <a:p>
            <a:pPr rtl="1"/>
            <a:r>
              <a:rPr lang="ar-SA" sz="3700" dirty="0" smtClean="0">
                <a:solidFill>
                  <a:schemeClr val="accent6">
                    <a:lumMod val="75000"/>
                  </a:schemeClr>
                </a:solidFill>
                <a:latin typeface="+mj-lt"/>
                <a:ea typeface="+mj-ea"/>
                <a:cs typeface="+mj-cs"/>
              </a:rPr>
              <a:t>د- تصميم الشكل العام للعرض، ويتضمن</a:t>
            </a:r>
            <a:r>
              <a:rPr lang="ar-SA" sz="3700" dirty="0" smtClean="0">
                <a:solidFill>
                  <a:schemeClr val="tx1"/>
                </a:solidFill>
                <a:latin typeface="+mj-lt"/>
                <a:ea typeface="+mj-ea"/>
                <a:cs typeface="+mj-cs"/>
              </a:rPr>
              <a:t>:</a:t>
            </a:r>
          </a:p>
          <a:p>
            <a:pPr marL="571500" indent="-571500" algn="r" rtl="1">
              <a:buFontTx/>
              <a:buChar char="-"/>
            </a:pPr>
            <a:r>
              <a:rPr lang="ar-SA" sz="3700" dirty="0" smtClean="0">
                <a:solidFill>
                  <a:schemeClr val="tx1"/>
                </a:solidFill>
                <a:latin typeface="+mj-lt"/>
                <a:ea typeface="+mj-ea"/>
                <a:cs typeface="+mj-cs"/>
              </a:rPr>
              <a:t>التنظيم والترتيب المتسلسل لمحتويات الموضوع الذي سيتم عرضه.</a:t>
            </a:r>
          </a:p>
          <a:p>
            <a:pPr marL="571500" indent="-571500" algn="r" rtl="1">
              <a:buFontTx/>
              <a:buChar char="-"/>
            </a:pPr>
            <a:r>
              <a:rPr lang="ar-SA" sz="3700" dirty="0" smtClean="0">
                <a:solidFill>
                  <a:schemeClr val="tx1"/>
                </a:solidFill>
                <a:latin typeface="+mj-lt"/>
                <a:ea typeface="+mj-ea"/>
                <a:cs typeface="+mj-cs"/>
              </a:rPr>
              <a:t>احتيار تمهيد ملائم لموضوع الدرس ومثير.</a:t>
            </a:r>
          </a:p>
          <a:p>
            <a:pPr marL="571500" indent="-571500" algn="r" rtl="1">
              <a:buFontTx/>
              <a:buChar char="-"/>
            </a:pPr>
            <a:r>
              <a:rPr lang="ar-SA" sz="3700" dirty="0" smtClean="0">
                <a:solidFill>
                  <a:schemeClr val="tx1"/>
                </a:solidFill>
                <a:latin typeface="+mj-lt"/>
                <a:ea typeface="+mj-ea"/>
                <a:cs typeface="+mj-cs"/>
              </a:rPr>
              <a:t>إعداد ملخص للموضوع يقدم مع نهاية العرض.</a:t>
            </a:r>
          </a:p>
          <a:p>
            <a:pPr marL="571500" indent="-571500" algn="r" rtl="1">
              <a:buFontTx/>
              <a:buChar char="-"/>
            </a:pPr>
            <a:r>
              <a:rPr lang="ar-SA" sz="3700" dirty="0" smtClean="0">
                <a:solidFill>
                  <a:schemeClr val="tx1"/>
                </a:solidFill>
                <a:latin typeface="+mj-lt"/>
                <a:ea typeface="+mj-ea"/>
                <a:cs typeface="+mj-cs"/>
              </a:rPr>
              <a:t>تحديد الشرائح العامة للعرض مثل شريحة التعريف بالموضوع، أهداف الموضوع، الخاتمة، الواجبات المنزلية.</a:t>
            </a:r>
            <a:endParaRPr lang="ar-EG" sz="3700" dirty="0">
              <a:solidFill>
                <a:schemeClr val="tx1"/>
              </a:solidFill>
              <a:latin typeface="+mj-lt"/>
              <a:ea typeface="+mj-ea"/>
              <a:cs typeface="+mj-cs"/>
            </a:endParaRPr>
          </a:p>
        </p:txBody>
      </p:sp>
    </p:spTree>
    <p:extLst>
      <p:ext uri="{BB962C8B-B14F-4D97-AF65-F5344CB8AC3E}">
        <p14:creationId xmlns:p14="http://schemas.microsoft.com/office/powerpoint/2010/main" val="18652629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609600"/>
            <a:ext cx="8534400" cy="5943600"/>
          </a:xfrm>
        </p:spPr>
        <p:txBody>
          <a:bodyPr>
            <a:noAutofit/>
          </a:bodyPr>
          <a:lstStyle/>
          <a:p>
            <a:pPr rtl="1"/>
            <a:r>
              <a:rPr lang="ar-SA" sz="3700" dirty="0" smtClean="0">
                <a:solidFill>
                  <a:schemeClr val="accent6">
                    <a:lumMod val="75000"/>
                  </a:schemeClr>
                </a:solidFill>
                <a:latin typeface="+mj-lt"/>
                <a:ea typeface="+mj-ea"/>
                <a:cs typeface="+mj-cs"/>
              </a:rPr>
              <a:t>هـ- إعداد الملاحظات، ويتضمن</a:t>
            </a:r>
            <a:r>
              <a:rPr lang="ar-SA" sz="3700" dirty="0" smtClean="0">
                <a:solidFill>
                  <a:schemeClr val="tx1"/>
                </a:solidFill>
                <a:latin typeface="+mj-lt"/>
                <a:ea typeface="+mj-ea"/>
                <a:cs typeface="+mj-cs"/>
              </a:rPr>
              <a:t>:</a:t>
            </a:r>
          </a:p>
          <a:p>
            <a:pPr marL="571500" indent="-571500" algn="r" rtl="1">
              <a:buFontTx/>
              <a:buChar char="-"/>
            </a:pPr>
            <a:r>
              <a:rPr lang="ar-SA" sz="3700" dirty="0" smtClean="0">
                <a:solidFill>
                  <a:schemeClr val="tx1"/>
                </a:solidFill>
                <a:latin typeface="+mj-lt"/>
                <a:ea typeface="+mj-ea"/>
                <a:cs typeface="+mj-cs"/>
              </a:rPr>
              <a:t>تحديد الملاحظات لكل جزء.</a:t>
            </a:r>
          </a:p>
          <a:p>
            <a:pPr marL="571500" indent="-571500" algn="r" rtl="1">
              <a:buFontTx/>
              <a:buChar char="-"/>
            </a:pPr>
            <a:r>
              <a:rPr lang="ar-SA" sz="3700" dirty="0" smtClean="0">
                <a:solidFill>
                  <a:schemeClr val="tx1"/>
                </a:solidFill>
                <a:latin typeface="+mj-lt"/>
                <a:ea typeface="+mj-ea"/>
                <a:cs typeface="+mj-cs"/>
              </a:rPr>
              <a:t>مراعاة أن تكون الملاحظات مختصرة.</a:t>
            </a:r>
          </a:p>
          <a:p>
            <a:pPr marL="571500" indent="-571500" algn="r" rtl="1">
              <a:buFontTx/>
              <a:buChar char="-"/>
            </a:pPr>
            <a:r>
              <a:rPr lang="ar-SA" sz="3700" dirty="0" smtClean="0">
                <a:solidFill>
                  <a:schemeClr val="tx1"/>
                </a:solidFill>
                <a:latin typeface="+mj-lt"/>
                <a:ea typeface="+mj-ea"/>
                <a:cs typeface="+mj-cs"/>
              </a:rPr>
              <a:t>من الضروري أن تأخذ الملاحظات شكلا مختلفا عن شكل محتويات العرض.</a:t>
            </a:r>
            <a:endParaRPr lang="ar-EG" sz="3700" dirty="0">
              <a:solidFill>
                <a:schemeClr val="tx1"/>
              </a:solidFill>
              <a:latin typeface="+mj-lt"/>
              <a:ea typeface="+mj-ea"/>
              <a:cs typeface="+mj-cs"/>
            </a:endParaRPr>
          </a:p>
        </p:txBody>
      </p:sp>
    </p:spTree>
    <p:extLst>
      <p:ext uri="{BB962C8B-B14F-4D97-AF65-F5344CB8AC3E}">
        <p14:creationId xmlns:p14="http://schemas.microsoft.com/office/powerpoint/2010/main" val="319158482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112</TotalTime>
  <Words>856</Words>
  <Application>Microsoft Office PowerPoint</Application>
  <PresentationFormat>On-screen Show (4:3)</PresentationFormat>
  <Paragraphs>65</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الفصل الثالث برنامج العروض التقديمية</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وشكرا</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تابع أوجه الاستفادة من التربية الدولية في المنظومة التربوية</dc:title>
  <dc:creator>dell</dc:creator>
  <cp:lastModifiedBy>dell</cp:lastModifiedBy>
  <cp:revision>14</cp:revision>
  <dcterms:created xsi:type="dcterms:W3CDTF">2006-08-16T00:00:00Z</dcterms:created>
  <dcterms:modified xsi:type="dcterms:W3CDTF">2020-03-16T06:18:36Z</dcterms:modified>
</cp:coreProperties>
</file>